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3" r:id="rId2"/>
    <p:sldId id="277" r:id="rId3"/>
    <p:sldId id="283" r:id="rId4"/>
    <p:sldId id="284" r:id="rId5"/>
    <p:sldId id="285" r:id="rId6"/>
    <p:sldId id="286" r:id="rId7"/>
    <p:sldId id="287" r:id="rId8"/>
    <p:sldId id="282" r:id="rId9"/>
    <p:sldId id="278" r:id="rId10"/>
    <p:sldId id="280" r:id="rId11"/>
    <p:sldId id="281" r:id="rId12"/>
    <p:sldId id="276" r:id="rId1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3695"/>
    <a:srgbClr val="F20000"/>
    <a:srgbClr val="FF6969"/>
    <a:srgbClr val="DCDCDC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71" autoAdjust="0"/>
    <p:restoredTop sz="77230" autoAdjust="0"/>
  </p:normalViewPr>
  <p:slideViewPr>
    <p:cSldViewPr snapToObjects="1">
      <p:cViewPr>
        <p:scale>
          <a:sx n="95" d="100"/>
          <a:sy n="95" d="100"/>
        </p:scale>
        <p:origin x="11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40" d="100"/>
          <a:sy n="40" d="100"/>
        </p:scale>
        <p:origin x="-2272" y="-120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FB04977F-DDA0-45ED-AA8B-0240B111B550}" type="datetime1">
              <a:rPr lang="en-GB" altLang="en-US"/>
              <a:pPr>
                <a:defRPr/>
              </a:pPr>
              <a:t>29/11/2016</a:t>
            </a:fld>
            <a:endParaRPr lang="en-GB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GB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F3A3FA41-FDA4-41D2-AE77-2FB9C3E2369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64223610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And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… how do teachers improve?</a:t>
            </a:r>
            <a:endParaRPr lang="is-IS" sz="1200" b="0" i="0" kern="1200" baseline="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is-I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How should we improve as Software and Data Carpentry instructors?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994035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smtClean="0"/>
              <a:t>Choose own questions:</a:t>
            </a:r>
          </a:p>
          <a:p>
            <a:pPr marL="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 - </a:t>
            </a:r>
            <a:r>
              <a:rPr lang="en-GB" dirty="0" smtClean="0"/>
              <a:t>Generic feedback not usually useful!</a:t>
            </a:r>
          </a:p>
          <a:p>
            <a:r>
              <a:rPr lang="en-GB" baseline="0" dirty="0" smtClean="0"/>
              <a:t> - Get to focus on what you think you need to improve, from past experience</a:t>
            </a:r>
          </a:p>
          <a:p>
            <a:r>
              <a:rPr lang="en-GB" baseline="0" dirty="0" smtClean="0"/>
              <a:t> - Read as professional suggestions rather than personal judgements</a:t>
            </a:r>
          </a:p>
          <a:p>
            <a:endParaRPr lang="en-GB" baseline="0" dirty="0" smtClean="0"/>
          </a:p>
          <a:p>
            <a:r>
              <a:rPr lang="en-GB" b="1" baseline="0" dirty="0" smtClean="0"/>
              <a:t>Fellow instructor provide summary:</a:t>
            </a:r>
          </a:p>
          <a:p>
            <a:r>
              <a:rPr lang="en-GB" baseline="0" dirty="0" smtClean="0"/>
              <a:t> - Easier to hear “most people were following”, than several notes saying “too slow!”, or “boring!”</a:t>
            </a:r>
          </a:p>
          <a:p>
            <a:endParaRPr lang="en-GB" baseline="0" dirty="0" smtClean="0"/>
          </a:p>
          <a:p>
            <a:r>
              <a:rPr lang="en-GB" b="1" baseline="0" dirty="0" smtClean="0"/>
              <a:t>Never teach alone!</a:t>
            </a:r>
          </a:p>
          <a:p>
            <a:r>
              <a:rPr lang="en-GB" baseline="0" dirty="0" smtClean="0"/>
              <a:t> - Saves your voice</a:t>
            </a:r>
          </a:p>
          <a:p>
            <a:r>
              <a:rPr lang="en-GB" baseline="0" dirty="0" smtClean="0"/>
              <a:t> - More important - learn from each other, mutual support!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998016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9 mins for video,</a:t>
            </a:r>
            <a:r>
              <a:rPr lang="en-GB" baseline="0" dirty="0" smtClean="0"/>
              <a:t> 2 mins extra for additional feedback.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32727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 smtClean="0"/>
          </a:p>
          <a:p>
            <a:r>
              <a:rPr lang="en-GB" b="1" dirty="0" smtClean="0"/>
              <a:t>From</a:t>
            </a:r>
            <a:r>
              <a:rPr lang="en-GB" b="1" baseline="0" dirty="0" smtClean="0"/>
              <a:t> above:</a:t>
            </a:r>
            <a:r>
              <a:rPr lang="en-GB" b="0" baseline="0" dirty="0" smtClean="0"/>
              <a:t> e.g. mandated teaching approaches, techniques, etc.</a:t>
            </a:r>
            <a:endParaRPr lang="en-GB" b="1" dirty="0" smtClean="0"/>
          </a:p>
          <a:p>
            <a:r>
              <a:rPr lang="en-GB" b="1" dirty="0" smtClean="0"/>
              <a:t>Community practice:</a:t>
            </a:r>
            <a:r>
              <a:rPr lang="en-GB" baseline="0" dirty="0" smtClean="0"/>
              <a:t> </a:t>
            </a:r>
            <a:r>
              <a:rPr lang="en-GB" dirty="0" smtClean="0"/>
              <a:t>i.e. from </a:t>
            </a:r>
            <a:r>
              <a:rPr lang="en-GB" baseline="0" dirty="0" smtClean="0"/>
              <a:t>the wider ’Carpentry community, and live in-situ instructor learning at</a:t>
            </a:r>
            <a:r>
              <a:rPr lang="en-GB" dirty="0" smtClean="0"/>
              <a:t> data and software carpentry workshops from other instructors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b="1" baseline="0" dirty="0" smtClean="0"/>
              <a:t>Born, not made:</a:t>
            </a:r>
            <a:r>
              <a:rPr lang="en-GB" baseline="0" dirty="0" smtClean="0"/>
              <a:t> most past reformers designed systems to promote those who can teach, eliminate those who can’t.</a:t>
            </a:r>
          </a:p>
          <a:p>
            <a:r>
              <a:rPr lang="en-GB" baseline="0" dirty="0" smtClean="0"/>
              <a:t>This approach has repeatedly failed</a:t>
            </a:r>
          </a:p>
          <a:p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02857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dirty="0" err="1" smtClean="0"/>
              <a:t>joo</a:t>
            </a:r>
            <a:r>
              <a:rPr lang="en-GB" dirty="0" smtClean="0"/>
              <a:t>-</a:t>
            </a:r>
            <a:r>
              <a:rPr lang="en-GB" dirty="0" err="1" smtClean="0"/>
              <a:t>jy</a:t>
            </a:r>
            <a:r>
              <a:rPr lang="en-GB" dirty="0" smtClean="0"/>
              <a:t>-</a:t>
            </a:r>
            <a:r>
              <a:rPr lang="en-GB" dirty="0" err="1" smtClean="0"/>
              <a:t>yoh</a:t>
            </a:r>
            <a:r>
              <a:rPr lang="en-GB" dirty="0" smtClean="0"/>
              <a:t>-kin-</a:t>
            </a:r>
            <a:r>
              <a:rPr lang="en-GB" dirty="0" err="1" smtClean="0"/>
              <a:t>kai</a:t>
            </a:r>
            <a:r>
              <a:rPr lang="en-GB" dirty="0" smtClean="0"/>
              <a:t>-</a:t>
            </a:r>
            <a:r>
              <a:rPr lang="en-GB" dirty="0" err="1" smtClean="0"/>
              <a:t>yu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So this is the reason Japan has done so well? Nope! Well, perhaps partly</a:t>
            </a:r>
            <a:r>
              <a:rPr lang="is-IS" dirty="0" smtClean="0"/>
              <a:t>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55474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 smtClean="0"/>
          </a:p>
          <a:p>
            <a:r>
              <a:rPr lang="en-GB" b="1" dirty="0" smtClean="0"/>
              <a:t>In early 1990s</a:t>
            </a:r>
          </a:p>
          <a:p>
            <a:r>
              <a:rPr lang="en-GB" b="1" dirty="0" smtClean="0"/>
              <a:t>O</a:t>
            </a:r>
            <a:r>
              <a:rPr lang="en-GB" b="1" baseline="0" dirty="0" smtClean="0"/>
              <a:t>nce a year:</a:t>
            </a:r>
            <a:r>
              <a:rPr lang="en-GB" baseline="0" dirty="0" smtClean="0"/>
              <a:t> he was used to weekly, or daily, meetings discussing practice</a:t>
            </a:r>
          </a:p>
          <a:p>
            <a:r>
              <a:rPr lang="en-GB" b="1" baseline="0" dirty="0" smtClean="0"/>
              <a:t>Just talking:</a:t>
            </a:r>
            <a:r>
              <a:rPr lang="en-GB" baseline="0" dirty="0" smtClean="0"/>
              <a:t> teachers didn’t see the practices in the classroom</a:t>
            </a:r>
          </a:p>
          <a:p>
            <a:endParaRPr lang="en-GB" baseline="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 smtClean="0"/>
              <a:t>joo</a:t>
            </a:r>
            <a:r>
              <a:rPr lang="en-GB" dirty="0" smtClean="0"/>
              <a:t>-</a:t>
            </a:r>
            <a:r>
              <a:rPr lang="en-GB" dirty="0" err="1" smtClean="0"/>
              <a:t>jy</a:t>
            </a:r>
            <a:r>
              <a:rPr lang="en-GB" dirty="0" smtClean="0"/>
              <a:t>-</a:t>
            </a:r>
            <a:r>
              <a:rPr lang="en-GB" dirty="0" err="1" smtClean="0"/>
              <a:t>yoh</a:t>
            </a:r>
            <a:r>
              <a:rPr lang="en-GB" dirty="0" smtClean="0"/>
              <a:t>-kin-</a:t>
            </a:r>
            <a:r>
              <a:rPr lang="en-GB" dirty="0" err="1" smtClean="0"/>
              <a:t>kai</a:t>
            </a:r>
            <a:r>
              <a:rPr lang="en-GB" dirty="0" smtClean="0"/>
              <a:t>-</a:t>
            </a:r>
            <a:r>
              <a:rPr lang="en-GB" dirty="0" err="1" smtClean="0"/>
              <a:t>yu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93525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 smtClean="0"/>
              <a:t>joo</a:t>
            </a:r>
            <a:r>
              <a:rPr lang="en-GB" dirty="0" smtClean="0"/>
              <a:t>-</a:t>
            </a:r>
            <a:r>
              <a:rPr lang="en-GB" dirty="0" err="1" smtClean="0"/>
              <a:t>jy</a:t>
            </a:r>
            <a:r>
              <a:rPr lang="en-GB" dirty="0" smtClean="0"/>
              <a:t>-</a:t>
            </a:r>
            <a:r>
              <a:rPr lang="en-GB" dirty="0" err="1" smtClean="0"/>
              <a:t>yoh</a:t>
            </a:r>
            <a:r>
              <a:rPr lang="en-GB" dirty="0" smtClean="0"/>
              <a:t>-kin-</a:t>
            </a:r>
            <a:r>
              <a:rPr lang="en-GB" dirty="0" err="1" smtClean="0"/>
              <a:t>kai</a:t>
            </a:r>
            <a:r>
              <a:rPr lang="en-GB" dirty="0" smtClean="0"/>
              <a:t>-</a:t>
            </a:r>
            <a:r>
              <a:rPr lang="en-GB" dirty="0" err="1" smtClean="0"/>
              <a:t>yu</a:t>
            </a:r>
            <a:endParaRPr lang="en-GB" dirty="0" smtClean="0"/>
          </a:p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842200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 smtClean="0"/>
          </a:p>
          <a:p>
            <a:r>
              <a:rPr lang="en-US" b="1" dirty="0" smtClean="0"/>
              <a:t>Fincher:</a:t>
            </a:r>
            <a:r>
              <a:rPr lang="en-US" dirty="0" smtClean="0"/>
              <a:t> 2007 did a case study, 2012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analysed</a:t>
            </a:r>
            <a:r>
              <a:rPr lang="en-US" baseline="0" dirty="0" smtClean="0"/>
              <a:t> stories of how teaching changed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4205806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5 mins for Greg Bad video,</a:t>
            </a:r>
            <a:r>
              <a:rPr lang="en-GB" baseline="0" dirty="0" smtClean="0"/>
              <a:t> extra 2 mins for adding other feedback.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63360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30 </a:t>
            </a:r>
            <a:r>
              <a:rPr lang="en-GB" dirty="0" smtClean="0"/>
              <a:t>mins.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23811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smtClean="0"/>
              <a:t>Ensure they delete videos (unless speaker wants to </a:t>
            </a:r>
            <a:r>
              <a:rPr lang="en-GB" b="1" smtClean="0"/>
              <a:t>keep theirs)!</a:t>
            </a:r>
          </a:p>
          <a:p>
            <a:endParaRPr lang="en-GB" b="1" dirty="0" smtClean="0"/>
          </a:p>
          <a:p>
            <a:r>
              <a:rPr lang="en-GB" b="1" dirty="0" smtClean="0"/>
              <a:t>Mickey mouse:</a:t>
            </a:r>
            <a:r>
              <a:rPr lang="en-GB" dirty="0" smtClean="0"/>
              <a:t> tal</a:t>
            </a:r>
            <a:r>
              <a:rPr lang="en-GB" baseline="0" dirty="0" smtClean="0"/>
              <a:t>k more quickly, higher-pitched, more gestures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9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97226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93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33375" y="1700808"/>
            <a:ext cx="8451093" cy="4753966"/>
          </a:xfrm>
        </p:spPr>
        <p:txBody>
          <a:bodyPr/>
          <a:lstStyle>
            <a:lvl1pPr marL="0" indent="0">
              <a:buNone/>
              <a:defRPr kumimoji="0" lang="en-US" sz="3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</a:defRPr>
            </a:lvl1pPr>
          </a:lstStyle>
          <a:p>
            <a:pPr lvl="0"/>
            <a:endParaRPr kumimoji="0" lang="en-US" sz="7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+mn-lt"/>
              <a:ea typeface="+mj-ea"/>
              <a:cs typeface="+mj-cs"/>
            </a:endParaRPr>
          </a:p>
          <a:p>
            <a:pPr lvl="0"/>
            <a:r>
              <a:rPr kumimoji="0" lang="en-US" sz="7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&lt;main title&gt;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/>
            </a:r>
            <a:b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+mn-lt"/>
              <a:ea typeface="+mj-ea"/>
              <a:cs typeface="+mj-cs"/>
            </a:endParaRPr>
          </a:p>
          <a:p>
            <a:pPr lvl="0"/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&lt;event&gt;</a:t>
            </a:r>
          </a:p>
          <a:p>
            <a:pPr lvl="0"/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&lt;date&gt;</a:t>
            </a:r>
          </a:p>
          <a:p>
            <a:pPr lvl="0"/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&lt;presenter&gt;</a:t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&lt;email&gt;</a:t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endParaRPr lang="en-GB" altLang="en-US" dirty="0" smtClean="0"/>
          </a:p>
          <a:p>
            <a:pPr lvl="0"/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220" y="404663"/>
            <a:ext cx="1656184" cy="1104811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80" y="404664"/>
            <a:ext cx="2556284" cy="1084935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92472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5" y="131763"/>
            <a:ext cx="6886575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53425" cy="470912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D66E33-99A2-43AD-BC48-D41681E55B8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17085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rd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img.docstoccdn.com/thumb/orig/856417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" t="2280" r="1578" b="2283"/>
          <a:stretch>
            <a:fillRect/>
          </a:stretch>
        </p:blipFill>
        <p:spPr bwMode="auto">
          <a:xfrm>
            <a:off x="0" y="0"/>
            <a:ext cx="9144000" cy="652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31541" y="1520788"/>
            <a:ext cx="8255260" cy="457250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580" y="368660"/>
            <a:ext cx="7560840" cy="978112"/>
          </a:xfrm>
        </p:spPr>
        <p:txBody>
          <a:bodyPr/>
          <a:lstStyle>
            <a:lvl1pPr>
              <a:defRPr baseline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553200" y="6524625"/>
            <a:ext cx="2133600" cy="295275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8A72D0A-12D8-4850-B6FB-BAB9C4578CD1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46219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0372C55-F32C-714E-85D4-4C85D67E2D89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C98C-2777-2A49-93CE-F68CEAF03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29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9144000" cy="1381125"/>
          </a:xfrm>
          <a:prstGeom prst="rect">
            <a:avLst/>
          </a:prstGeom>
          <a:solidFill>
            <a:srgbClr val="293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314325" y="131763"/>
            <a:ext cx="688657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GB" altLang="en-US" smtClean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33375" y="1600200"/>
            <a:ext cx="8353425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GB" altLang="en-US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454775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61E6E8B1-5B53-460A-A327-28C8D6CDA0C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26" y="656692"/>
            <a:ext cx="1055429" cy="7040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316" y="24562"/>
            <a:ext cx="1489402" cy="6321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4" r:id="rId2"/>
    <p:sldLayoutId id="2147483686" r:id="rId3"/>
    <p:sldLayoutId id="2147483687" r:id="rId4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139316669" TargetMode="External"/><Relationship Id="rId4" Type="http://schemas.openxmlformats.org/officeDocument/2006/relationships/hyperlink" Target="http://bit.ly/ITMet2016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ApVt04rB4U" TargetMode="External"/><Relationship Id="rId4" Type="http://schemas.openxmlformats.org/officeDocument/2006/relationships/hyperlink" Target="http://bit.ly/ITMet2016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bit.ly/ITMet2016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ctr"/>
            <a:r>
              <a:rPr lang="en-GB" sz="8000" dirty="0" smtClean="0"/>
              <a:t>Teaching as a Performance Art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60340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Feedback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1520788"/>
            <a:ext cx="8353425" cy="684076"/>
          </a:xfrm>
        </p:spPr>
        <p:txBody>
          <a:bodyPr/>
          <a:lstStyle/>
          <a:p>
            <a:r>
              <a:rPr lang="en-GB" dirty="0" smtClean="0"/>
              <a:t>It can be hard to receive feedback sometimes!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65188"/>
            <a:ext cx="9144000" cy="458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510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Set the Stage for Receiving Feedback – Some Tips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53425" cy="4565104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Initiate feedback</a:t>
            </a:r>
          </a:p>
          <a:p>
            <a:r>
              <a:rPr lang="en-GB" dirty="0" smtClean="0"/>
              <a:t>Choose your own specific questions</a:t>
            </a:r>
          </a:p>
          <a:p>
            <a:pPr lvl="1"/>
            <a:r>
              <a:rPr lang="en-GB" dirty="0" smtClean="0"/>
              <a:t>“One I thing I could do to make this lesson better?”</a:t>
            </a:r>
          </a:p>
          <a:p>
            <a:pPr lvl="1"/>
            <a:r>
              <a:rPr lang="en-GB" dirty="0" smtClean="0"/>
              <a:t>“Pick one thing from lesson to go over again?”</a:t>
            </a:r>
          </a:p>
          <a:p>
            <a:r>
              <a:rPr lang="en-GB" dirty="0" smtClean="0"/>
              <a:t>Communicate expectations, e.g. observations</a:t>
            </a:r>
          </a:p>
          <a:p>
            <a:r>
              <a:rPr lang="en-GB" dirty="0" smtClean="0"/>
              <a:t>Balance positive / negative feedback</a:t>
            </a:r>
          </a:p>
          <a:p>
            <a:pPr lvl="1"/>
            <a:r>
              <a:rPr lang="en-GB" dirty="0" smtClean="0"/>
              <a:t>Ask for / give “complement sandwiches”</a:t>
            </a:r>
          </a:p>
          <a:p>
            <a:pPr lvl="1"/>
            <a:r>
              <a:rPr lang="en-GB" dirty="0" smtClean="0"/>
              <a:t>Have fellow instructor provide summary</a:t>
            </a:r>
          </a:p>
          <a:p>
            <a:r>
              <a:rPr lang="en-GB" dirty="0" smtClean="0"/>
              <a:t>Be kind to yourselves!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093296"/>
            <a:ext cx="9144000" cy="533673"/>
          </a:xfrm>
          <a:prstGeom prst="rect">
            <a:avLst/>
          </a:prstGeom>
          <a:solidFill>
            <a:srgbClr val="EDF5FF"/>
          </a:solidFill>
        </p:spPr>
        <p:txBody>
          <a:bodyPr wrap="square" anchor="ctr">
            <a:noAutofit/>
          </a:bodyPr>
          <a:lstStyle/>
          <a:p>
            <a:pPr algn="ctr"/>
            <a:r>
              <a:rPr lang="en-GB" sz="2400" b="1" i="1" dirty="0" smtClean="0"/>
              <a:t>Never teach alone!</a:t>
            </a:r>
            <a:endParaRPr lang="en-GB" sz="2400" b="1" i="1" dirty="0"/>
          </a:p>
        </p:txBody>
      </p:sp>
    </p:spTree>
    <p:extLst>
      <p:ext uri="{BB962C8B-B14F-4D97-AF65-F5344CB8AC3E}">
        <p14:creationId xmlns:p14="http://schemas.microsoft.com/office/powerpoint/2010/main" val="62283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i="1" dirty="0" smtClean="0"/>
              <a:t>Watch</a:t>
            </a:r>
            <a:r>
              <a:rPr lang="en-GB" i="1" dirty="0" smtClean="0"/>
              <a:t> </a:t>
            </a:r>
            <a:r>
              <a:rPr lang="en-GB" i="1" dirty="0" smtClean="0">
                <a:hlinkClick r:id="rId3"/>
              </a:rPr>
              <a:t>this video</a:t>
            </a:r>
            <a:r>
              <a:rPr lang="en-GB" i="1" dirty="0" smtClean="0"/>
              <a:t>.</a:t>
            </a:r>
          </a:p>
          <a:p>
            <a:pPr marL="0" indent="0">
              <a:buNone/>
            </a:pPr>
            <a:r>
              <a:rPr lang="en-GB" b="1" i="1" dirty="0" smtClean="0"/>
              <a:t>Take notes</a:t>
            </a:r>
            <a:r>
              <a:rPr lang="en-GB" i="1" dirty="0" smtClean="0"/>
              <a:t> about the presentation, divide those into four groups:</a:t>
            </a:r>
          </a:p>
          <a:p>
            <a:pPr marL="0" indent="0">
              <a:buNone/>
            </a:pPr>
            <a:r>
              <a:rPr lang="en-GB" b="1" i="1" dirty="0"/>
              <a:t> </a:t>
            </a:r>
            <a:r>
              <a:rPr lang="en-GB" b="1" i="1" dirty="0" smtClean="0"/>
              <a:t>- Positive</a:t>
            </a:r>
            <a:r>
              <a:rPr lang="en-GB" i="1" dirty="0" smtClean="0"/>
              <a:t> or </a:t>
            </a:r>
            <a:r>
              <a:rPr lang="en-GB" b="1" i="1" dirty="0" smtClean="0"/>
              <a:t>Negative</a:t>
            </a:r>
            <a:endParaRPr lang="en-GB" i="1" dirty="0" smtClean="0"/>
          </a:p>
          <a:p>
            <a:pPr marL="0" indent="0">
              <a:buNone/>
            </a:pPr>
            <a:r>
              <a:rPr lang="en-GB" b="1" i="1" dirty="0"/>
              <a:t> </a:t>
            </a:r>
            <a:r>
              <a:rPr lang="en-GB" b="1" i="1" dirty="0" smtClean="0"/>
              <a:t>- </a:t>
            </a:r>
            <a:r>
              <a:rPr lang="en-GB" i="1" dirty="0" smtClean="0"/>
              <a:t>About </a:t>
            </a:r>
            <a:r>
              <a:rPr lang="en-GB" b="1" i="1" dirty="0" smtClean="0"/>
              <a:t>Content (what was said)</a:t>
            </a:r>
            <a:r>
              <a:rPr lang="en-GB" i="1" dirty="0" smtClean="0"/>
              <a:t> or </a:t>
            </a:r>
            <a:r>
              <a:rPr lang="en-GB" b="1" i="1" dirty="0" smtClean="0"/>
              <a:t>Presentation (how it was said)</a:t>
            </a:r>
            <a:endParaRPr lang="en-GB" b="1" i="1" dirty="0"/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i="1" dirty="0" smtClean="0"/>
              <a:t>Place answers in </a:t>
            </a:r>
            <a:r>
              <a:rPr lang="en-GB" i="1" dirty="0" err="1" smtClean="0"/>
              <a:t>Etherpad</a:t>
            </a:r>
            <a:r>
              <a:rPr lang="en-GB" i="1" dirty="0" smtClean="0"/>
              <a:t>:</a:t>
            </a:r>
          </a:p>
          <a:p>
            <a:r>
              <a:rPr lang="en-GB" i="1" dirty="0" smtClean="0">
                <a:hlinkClick r:id="rId4"/>
              </a:rPr>
              <a:t>http</a:t>
            </a:r>
            <a:r>
              <a:rPr lang="en-GB" i="1" dirty="0">
                <a:hlinkClick r:id="rId4"/>
              </a:rPr>
              <a:t>://</a:t>
            </a:r>
            <a:r>
              <a:rPr lang="en-GB" i="1" dirty="0" smtClean="0">
                <a:hlinkClick r:id="rId4"/>
              </a:rPr>
              <a:t>bit.ly/ITMet2016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305124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 Teachers Improve?</a:t>
            </a:r>
            <a:endParaRPr lang="en-GB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07077" cy="4709120"/>
          </a:xfrm>
        </p:spPr>
        <p:txBody>
          <a:bodyPr/>
          <a:lstStyle/>
          <a:p>
            <a:r>
              <a:rPr lang="en-GB" dirty="0" smtClean="0"/>
              <a:t>Two assumptions about teaching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316" y="1664804"/>
            <a:ext cx="1434728" cy="21827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3568" y="2544355"/>
            <a:ext cx="2448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 smtClean="0"/>
              <a:t>Improvements in education come from above</a:t>
            </a:r>
            <a:endParaRPr lang="en-GB" sz="2400" i="1" dirty="0"/>
          </a:p>
        </p:txBody>
      </p:sp>
      <p:sp>
        <p:nvSpPr>
          <p:cNvPr id="7" name="TextBox 6"/>
          <p:cNvSpPr txBox="1"/>
          <p:nvPr/>
        </p:nvSpPr>
        <p:spPr>
          <a:xfrm>
            <a:off x="683568" y="4928971"/>
            <a:ext cx="2448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 smtClean="0"/>
              <a:t>Great teachers are born, not made</a:t>
            </a:r>
            <a:endParaRPr lang="en-GB" sz="2400" i="1" dirty="0"/>
          </a:p>
        </p:txBody>
      </p:sp>
      <p:sp>
        <p:nvSpPr>
          <p:cNvPr id="14" name="TextBox 13"/>
          <p:cNvSpPr txBox="1"/>
          <p:nvPr/>
        </p:nvSpPr>
        <p:spPr>
          <a:xfrm>
            <a:off x="7416316" y="3861048"/>
            <a:ext cx="1434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i="1" dirty="0" smtClean="0"/>
              <a:t>Elizabeth Green</a:t>
            </a:r>
            <a:endParaRPr lang="en-GB" i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971600" y="2384884"/>
            <a:ext cx="5868652" cy="1744302"/>
            <a:chOff x="971600" y="2384884"/>
            <a:chExt cx="5868652" cy="1744302"/>
          </a:xfrm>
        </p:grpSpPr>
        <p:grpSp>
          <p:nvGrpSpPr>
            <p:cNvPr id="12" name="Group 11"/>
            <p:cNvGrpSpPr/>
            <p:nvPr/>
          </p:nvGrpSpPr>
          <p:grpSpPr>
            <a:xfrm>
              <a:off x="3257854" y="2559526"/>
              <a:ext cx="3582398" cy="1569660"/>
              <a:chOff x="3257854" y="2559526"/>
              <a:chExt cx="3582398" cy="1569660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3959932" y="2559526"/>
                <a:ext cx="2880320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i="1" dirty="0" smtClean="0"/>
                  <a:t>Widespread improvements arise from shared community practice</a:t>
                </a:r>
                <a:endParaRPr lang="en-GB" sz="2400" i="1" dirty="0"/>
              </a:p>
            </p:txBody>
          </p:sp>
          <p:sp>
            <p:nvSpPr>
              <p:cNvPr id="9" name="Right Arrow 8"/>
              <p:cNvSpPr/>
              <p:nvPr/>
            </p:nvSpPr>
            <p:spPr>
              <a:xfrm>
                <a:off x="3257854" y="2889660"/>
                <a:ext cx="576064" cy="54006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18" name="Straight Connector 17"/>
            <p:cNvCxnSpPr/>
            <p:nvPr/>
          </p:nvCxnSpPr>
          <p:spPr>
            <a:xfrm flipV="1">
              <a:off x="971600" y="2384884"/>
              <a:ext cx="1656184" cy="1728192"/>
            </a:xfrm>
            <a:prstGeom prst="line">
              <a:avLst/>
            </a:prstGeom>
            <a:ln w="635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971600" y="4651506"/>
            <a:ext cx="5436604" cy="1728192"/>
            <a:chOff x="971600" y="4651506"/>
            <a:chExt cx="5436604" cy="1728192"/>
          </a:xfrm>
        </p:grpSpPr>
        <p:grpSp>
          <p:nvGrpSpPr>
            <p:cNvPr id="11" name="Group 10"/>
            <p:cNvGrpSpPr/>
            <p:nvPr/>
          </p:nvGrpSpPr>
          <p:grpSpPr>
            <a:xfrm>
              <a:off x="3257854" y="4915438"/>
              <a:ext cx="3150350" cy="1200329"/>
              <a:chOff x="3257854" y="4113076"/>
              <a:chExt cx="3150350" cy="1200329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3959932" y="4113076"/>
                <a:ext cx="2448272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i="1" dirty="0" smtClean="0"/>
                  <a:t>Great teachers are made, not born</a:t>
                </a:r>
                <a:endParaRPr lang="en-GB" sz="2400" i="1" dirty="0"/>
              </a:p>
            </p:txBody>
          </p:sp>
          <p:sp>
            <p:nvSpPr>
              <p:cNvPr id="10" name="Right Arrow 9"/>
              <p:cNvSpPr/>
              <p:nvPr/>
            </p:nvSpPr>
            <p:spPr>
              <a:xfrm>
                <a:off x="3257854" y="4443210"/>
                <a:ext cx="576064" cy="54006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19" name="Straight Connector 18"/>
            <p:cNvCxnSpPr/>
            <p:nvPr/>
          </p:nvCxnSpPr>
          <p:spPr>
            <a:xfrm flipV="1">
              <a:off x="971600" y="4651506"/>
              <a:ext cx="1656184" cy="1728192"/>
            </a:xfrm>
            <a:prstGeom prst="line">
              <a:avLst/>
            </a:prstGeom>
            <a:ln w="635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67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or</a:t>
            </a:r>
            <a:r>
              <a:rPr lang="is-IS" dirty="0" smtClean="0"/>
              <a:t>… ‘</a:t>
            </a:r>
            <a:r>
              <a:rPr lang="en-GB" dirty="0" err="1" smtClean="0"/>
              <a:t>Jugyokenkyu</a:t>
            </a:r>
            <a:r>
              <a:rPr lang="en-GB" dirty="0" smtClean="0"/>
              <a:t>’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456184"/>
            <a:ext cx="8353425" cy="1072716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Book about putting the puzzle together in the US</a:t>
            </a:r>
          </a:p>
          <a:p>
            <a:r>
              <a:rPr lang="en-GB" dirty="0" smtClean="0"/>
              <a:t>In early 1990s, James Stigler visited Japan</a:t>
            </a:r>
            <a:r>
              <a:rPr lang="is-IS" dirty="0" smtClean="0"/>
              <a:t>…</a:t>
            </a:r>
            <a:endParaRPr lang="en-GB" dirty="0" smtClean="0"/>
          </a:p>
          <a:p>
            <a:endParaRPr lang="en-GB" dirty="0"/>
          </a:p>
        </p:txBody>
      </p:sp>
      <p:grpSp>
        <p:nvGrpSpPr>
          <p:cNvPr id="13" name="Group 12"/>
          <p:cNvGrpSpPr/>
          <p:nvPr/>
        </p:nvGrpSpPr>
        <p:grpSpPr>
          <a:xfrm>
            <a:off x="179513" y="2558514"/>
            <a:ext cx="4212467" cy="3930826"/>
            <a:chOff x="179513" y="2852936"/>
            <a:chExt cx="4284476" cy="3930826"/>
          </a:xfrm>
        </p:grpSpPr>
        <p:grpSp>
          <p:nvGrpSpPr>
            <p:cNvPr id="6" name="Group 5"/>
            <p:cNvGrpSpPr/>
            <p:nvPr/>
          </p:nvGrpSpPr>
          <p:grpSpPr>
            <a:xfrm>
              <a:off x="661719" y="2852936"/>
              <a:ext cx="3249278" cy="2412268"/>
              <a:chOff x="661719" y="2924944"/>
              <a:chExt cx="3249278" cy="2412268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1719" y="2924944"/>
                <a:ext cx="3216358" cy="2412268"/>
              </a:xfrm>
              <a:prstGeom prst="rect">
                <a:avLst/>
              </a:prstGeom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1571051" y="5075602"/>
                <a:ext cx="233994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100" b="1" dirty="0" smtClean="0">
                    <a:solidFill>
                      <a:schemeClr val="bg1"/>
                    </a:solidFill>
                    <a:latin typeface="Courier" charset="0"/>
                    <a:ea typeface="Courier" charset="0"/>
                    <a:cs typeface="Courier" charset="0"/>
                  </a:rPr>
                  <a:t>Image by </a:t>
                </a:r>
                <a:r>
                  <a:rPr lang="en-GB" sz="1100" b="1" dirty="0" err="1" smtClean="0">
                    <a:solidFill>
                      <a:schemeClr val="bg1"/>
                    </a:solidFill>
                    <a:latin typeface="Courier" charset="0"/>
                    <a:ea typeface="Courier" charset="0"/>
                    <a:cs typeface="Courier" charset="0"/>
                  </a:rPr>
                  <a:t>Fredler</a:t>
                </a:r>
                <a:r>
                  <a:rPr lang="en-GB" sz="1100" b="1" dirty="0" smtClean="0">
                    <a:solidFill>
                      <a:schemeClr val="bg1"/>
                    </a:solidFill>
                    <a:latin typeface="Courier" charset="0"/>
                    <a:ea typeface="Courier" charset="0"/>
                    <a:cs typeface="Courier" charset="0"/>
                  </a:rPr>
                  <a:t> Brave</a:t>
                </a:r>
                <a:endParaRPr lang="en-GB" sz="1100" b="1" dirty="0">
                  <a:solidFill>
                    <a:schemeClr val="bg1"/>
                  </a:solidFill>
                  <a:latin typeface="Courier" charset="0"/>
                  <a:ea typeface="Courier" charset="0"/>
                  <a:cs typeface="Courier" charset="0"/>
                </a:endParaRPr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179513" y="5337212"/>
              <a:ext cx="4284476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i="1" dirty="0" smtClean="0"/>
                <a:t>America:</a:t>
              </a:r>
              <a:r>
                <a:rPr lang="en-GB" sz="2000" b="1" i="1" dirty="0" smtClean="0"/>
                <a:t> I, We, You</a:t>
              </a:r>
            </a:p>
            <a:p>
              <a:pPr algn="ctr"/>
              <a:endParaRPr lang="en-GB" sz="800" i="1" dirty="0" smtClean="0"/>
            </a:p>
            <a:p>
              <a:r>
                <a:rPr lang="en-GB" sz="2000" i="1" dirty="0" smtClean="0"/>
                <a:t>Demonstrate new procedure (I)</a:t>
              </a:r>
            </a:p>
            <a:p>
              <a:r>
                <a:rPr lang="en-GB" sz="2000" i="1" dirty="0" smtClean="0"/>
                <a:t>Lead class in sample problem (We)</a:t>
              </a:r>
            </a:p>
            <a:p>
              <a:r>
                <a:rPr lang="en-GB" sz="2000" i="1" dirty="0" smtClean="0"/>
                <a:t>Each student tries worksheet (You)</a:t>
              </a:r>
              <a:endParaRPr lang="en-GB" sz="1600" i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391980" y="2574774"/>
            <a:ext cx="4752020" cy="4238602"/>
            <a:chOff x="4283968" y="2852936"/>
            <a:chExt cx="4752020" cy="4238602"/>
          </a:xfrm>
        </p:grpSpPr>
        <p:grpSp>
          <p:nvGrpSpPr>
            <p:cNvPr id="9" name="Group 8"/>
            <p:cNvGrpSpPr/>
            <p:nvPr/>
          </p:nvGrpSpPr>
          <p:grpSpPr>
            <a:xfrm>
              <a:off x="4993943" y="2852936"/>
              <a:ext cx="3322473" cy="2412268"/>
              <a:chOff x="4993943" y="2924944"/>
              <a:chExt cx="3322473" cy="2412268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93943" y="2924944"/>
                <a:ext cx="3286469" cy="2412268"/>
              </a:xfrm>
              <a:prstGeom prst="rect">
                <a:avLst/>
              </a:prstGeom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5976470" y="5075602"/>
                <a:ext cx="233994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100" b="1" dirty="0" smtClean="0">
                    <a:solidFill>
                      <a:schemeClr val="bg1"/>
                    </a:solidFill>
                    <a:latin typeface="Courier" charset="0"/>
                    <a:ea typeface="Courier" charset="0"/>
                    <a:cs typeface="Courier" charset="0"/>
                  </a:rPr>
                  <a:t>Image by Angie Harms</a:t>
                </a:r>
                <a:endParaRPr lang="en-GB" sz="1100" b="1" dirty="0">
                  <a:solidFill>
                    <a:schemeClr val="bg1"/>
                  </a:solidFill>
                  <a:latin typeface="Courier" charset="0"/>
                  <a:ea typeface="Courier" charset="0"/>
                  <a:cs typeface="Courier" charset="0"/>
                </a:endParaRP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4283968" y="5337212"/>
              <a:ext cx="47520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i="1" dirty="0" smtClean="0"/>
                <a:t>Japan:</a:t>
              </a:r>
              <a:r>
                <a:rPr lang="en-GB" sz="2000" b="1" i="1" dirty="0" smtClean="0"/>
                <a:t> You, Y’all, We</a:t>
              </a:r>
              <a:endParaRPr lang="en-GB" sz="2000" b="1" i="1" dirty="0"/>
            </a:p>
            <a:p>
              <a:endParaRPr lang="en-GB" sz="800" b="1" i="1" dirty="0" smtClean="0"/>
            </a:p>
            <a:p>
              <a:r>
                <a:rPr lang="en-GB" sz="2000" i="1" dirty="0" smtClean="0"/>
                <a:t>Students try problem alone (You)</a:t>
              </a:r>
            </a:p>
            <a:p>
              <a:r>
                <a:rPr lang="en-GB" sz="2000" i="1" dirty="0" smtClean="0"/>
                <a:t>Teacher analyses work, small groups </a:t>
              </a:r>
            </a:p>
            <a:p>
              <a:r>
                <a:rPr lang="en-GB" sz="2000" i="1" dirty="0"/>
                <a:t> </a:t>
              </a:r>
              <a:r>
                <a:rPr lang="en-GB" sz="2000" i="1" dirty="0" smtClean="0"/>
                <a:t>   discussion (</a:t>
              </a:r>
              <a:r>
                <a:rPr lang="en-GB" sz="2000" i="1" dirty="0" err="1" smtClean="0"/>
                <a:t>Y’all</a:t>
              </a:r>
              <a:r>
                <a:rPr lang="en-GB" sz="2000" i="1" dirty="0" smtClean="0"/>
                <a:t>)</a:t>
              </a:r>
            </a:p>
            <a:p>
              <a:r>
                <a:rPr lang="en-GB" sz="2000" i="1" dirty="0" smtClean="0"/>
                <a:t>Present ideas to class, discussion (We)</a:t>
              </a:r>
              <a:endParaRPr lang="en-GB" sz="16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089687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Akihiko Takahashi visits the States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Currently </a:t>
            </a:r>
            <a:r>
              <a:rPr lang="en-GB" dirty="0"/>
              <a:t>President, Board of Directors at Lesson Study </a:t>
            </a:r>
            <a:r>
              <a:rPr lang="en-GB" dirty="0" smtClean="0"/>
              <a:t>Alliance</a:t>
            </a:r>
          </a:p>
          <a:p>
            <a:r>
              <a:rPr lang="en-GB" dirty="0" smtClean="0"/>
              <a:t>Visited the States</a:t>
            </a:r>
          </a:p>
          <a:p>
            <a:pPr lvl="1"/>
            <a:r>
              <a:rPr lang="en-GB" dirty="0" smtClean="0"/>
              <a:t>American teachers met once a year (if that)</a:t>
            </a:r>
          </a:p>
          <a:p>
            <a:pPr lvl="1"/>
            <a:r>
              <a:rPr lang="en-GB" dirty="0" smtClean="0"/>
              <a:t>Constrained to just </a:t>
            </a:r>
            <a:r>
              <a:rPr lang="en-GB" i="1" dirty="0" smtClean="0"/>
              <a:t>talking</a:t>
            </a:r>
            <a:r>
              <a:rPr lang="en-GB" dirty="0" smtClean="0"/>
              <a:t> about practices</a:t>
            </a:r>
          </a:p>
          <a:p>
            <a:r>
              <a:rPr lang="en-GB" dirty="0" smtClean="0"/>
              <a:t>They had no </a:t>
            </a:r>
            <a:r>
              <a:rPr lang="en-GB" dirty="0" err="1" smtClean="0"/>
              <a:t>jugyokenkyu</a:t>
            </a:r>
            <a:r>
              <a:rPr lang="en-GB" dirty="0" smtClean="0"/>
              <a:t>, e.g.</a:t>
            </a:r>
          </a:p>
          <a:p>
            <a:pPr lvl="1"/>
            <a:r>
              <a:rPr lang="en-GB" dirty="0" smtClean="0"/>
              <a:t>Observing each other in class, discussing lessons afterwards, studying curriculum materials</a:t>
            </a:r>
          </a:p>
          <a:p>
            <a:pPr lvl="1"/>
            <a:r>
              <a:rPr lang="en-GB" dirty="0" smtClean="0"/>
              <a:t>Pervasive in Japan!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0408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Jugyokenkyu</a:t>
            </a:r>
            <a:r>
              <a:rPr lang="en-GB" dirty="0" smtClean="0"/>
              <a:t> in Practice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520788"/>
            <a:ext cx="8353425" cy="4241068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In order for education majors to graduate</a:t>
            </a:r>
            <a:r>
              <a:rPr lang="is-IS" dirty="0" smtClean="0"/>
              <a:t>…</a:t>
            </a:r>
            <a:endParaRPr lang="en-GB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Observe assigned master teacher at work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Each trainee planned five days of subject lessons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Each taught a day of their own subject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Then taught a day each of other subjects</a:t>
            </a:r>
            <a:endParaRPr lang="en-GB" dirty="0"/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Afterward, teacher and trainees discuss what they saw that day</a:t>
            </a:r>
          </a:p>
          <a:p>
            <a:pPr marL="1371600" lvl="2" indent="-514350"/>
            <a:r>
              <a:rPr lang="en-GB" dirty="0" smtClean="0"/>
              <a:t>What the master teacher had done</a:t>
            </a:r>
          </a:p>
          <a:p>
            <a:pPr marL="1371600" lvl="2" indent="-514350"/>
            <a:r>
              <a:rPr lang="en-GB" dirty="0" smtClean="0"/>
              <a:t>More time spent discussing how students responded</a:t>
            </a:r>
          </a:p>
          <a:p>
            <a:pPr marL="1371600" lvl="2" indent="-514350"/>
            <a:r>
              <a:rPr lang="en-GB" dirty="0" smtClean="0"/>
              <a:t>Planning future teaching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0" y="5805264"/>
            <a:ext cx="9144000" cy="900100"/>
          </a:xfrm>
          <a:prstGeom prst="rect">
            <a:avLst/>
          </a:prstGeom>
          <a:solidFill>
            <a:srgbClr val="EDF5FF"/>
          </a:solidFill>
        </p:spPr>
        <p:txBody>
          <a:bodyPr wrap="square" anchor="ctr">
            <a:noAutofit/>
          </a:bodyPr>
          <a:lstStyle/>
          <a:p>
            <a:pPr algn="ctr"/>
            <a:r>
              <a:rPr lang="en-GB" sz="2400" b="1" i="1" dirty="0" smtClean="0"/>
              <a:t>More important than how to give a lesson</a:t>
            </a:r>
          </a:p>
          <a:p>
            <a:pPr algn="ctr"/>
            <a:r>
              <a:rPr lang="en-GB" sz="2400" b="1" i="1" dirty="0" smtClean="0"/>
              <a:t>is how to study teaching</a:t>
            </a:r>
            <a:endParaRPr lang="en-GB" sz="2400" b="1" i="1" dirty="0"/>
          </a:p>
        </p:txBody>
      </p:sp>
    </p:spTree>
    <p:extLst>
      <p:ext uri="{BB962C8B-B14F-4D97-AF65-F5344CB8AC3E}">
        <p14:creationId xmlns:p14="http://schemas.microsoft.com/office/powerpoint/2010/main" val="53306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Other disciplines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5606777" cy="5069160"/>
          </a:xfrm>
        </p:spPr>
        <p:txBody>
          <a:bodyPr>
            <a:normAutofit fontScale="77500" lnSpcReduction="20000"/>
          </a:bodyPr>
          <a:lstStyle/>
          <a:p>
            <a:r>
              <a:rPr lang="en-GB" dirty="0" smtClean="0"/>
              <a:t>Prevalent in e.g. music</a:t>
            </a:r>
          </a:p>
          <a:p>
            <a:pPr lvl="1"/>
            <a:r>
              <a:rPr lang="en-GB" dirty="0" smtClean="0"/>
              <a:t>Dissect other performances</a:t>
            </a:r>
          </a:p>
          <a:p>
            <a:pPr lvl="1"/>
            <a:r>
              <a:rPr lang="en-GB" dirty="0" smtClean="0"/>
              <a:t>Band feedback during rehearsals, performances</a:t>
            </a:r>
          </a:p>
          <a:p>
            <a:pPr lvl="1"/>
            <a:r>
              <a:rPr lang="en-GB" dirty="0" smtClean="0"/>
              <a:t>Teacher-teacher feedback</a:t>
            </a:r>
          </a:p>
          <a:p>
            <a:pPr lvl="1"/>
            <a:endParaRPr lang="en-GB" dirty="0"/>
          </a:p>
          <a:p>
            <a:r>
              <a:rPr lang="en-GB" dirty="0" smtClean="0"/>
              <a:t>Not in English-language school teaching culture!</a:t>
            </a:r>
          </a:p>
          <a:p>
            <a:pPr lvl="1"/>
            <a:r>
              <a:rPr lang="en-GB" dirty="0" smtClean="0"/>
              <a:t>Teachers learn how to teach themselves</a:t>
            </a:r>
          </a:p>
          <a:p>
            <a:pPr lvl="1"/>
            <a:r>
              <a:rPr lang="en-GB" dirty="0" smtClean="0"/>
              <a:t>Application is up to them</a:t>
            </a:r>
          </a:p>
          <a:p>
            <a:r>
              <a:rPr lang="en-GB" dirty="0" smtClean="0"/>
              <a:t>Fincher et al. studied transfer of teaching practices</a:t>
            </a:r>
          </a:p>
          <a:p>
            <a:pPr lvl="1"/>
            <a:r>
              <a:rPr lang="en-GB" dirty="0" smtClean="0"/>
              <a:t>Of 99 change stories analysed, changes occurred locally in 91 of them</a:t>
            </a:r>
          </a:p>
          <a:p>
            <a:pPr lvl="1"/>
            <a:r>
              <a:rPr lang="en-GB" dirty="0" smtClean="0"/>
              <a:t>No input from outside sources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148" y="1613647"/>
            <a:ext cx="3021121" cy="2276872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255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i="1" dirty="0" smtClean="0"/>
              <a:t>Watch</a:t>
            </a:r>
            <a:r>
              <a:rPr lang="en-GB" i="1" dirty="0" smtClean="0"/>
              <a:t> </a:t>
            </a:r>
            <a:r>
              <a:rPr lang="en-GB" i="1" dirty="0" smtClean="0">
                <a:hlinkClick r:id="rId3"/>
              </a:rPr>
              <a:t>this video</a:t>
            </a:r>
            <a:r>
              <a:rPr lang="en-GB" i="1" dirty="0" smtClean="0"/>
              <a:t>.</a:t>
            </a:r>
          </a:p>
          <a:p>
            <a:pPr marL="0" indent="0">
              <a:buNone/>
            </a:pPr>
            <a:r>
              <a:rPr lang="en-GB" b="1" i="1" dirty="0" smtClean="0"/>
              <a:t>Take notes</a:t>
            </a:r>
            <a:r>
              <a:rPr lang="en-GB" i="1" dirty="0" smtClean="0"/>
              <a:t> about the presentation, divide those into four groups:</a:t>
            </a:r>
          </a:p>
          <a:p>
            <a:pPr marL="0" indent="0">
              <a:buNone/>
            </a:pPr>
            <a:r>
              <a:rPr lang="en-GB" b="1" i="1" dirty="0"/>
              <a:t> </a:t>
            </a:r>
            <a:r>
              <a:rPr lang="en-GB" b="1" i="1" dirty="0" smtClean="0"/>
              <a:t>- Positive</a:t>
            </a:r>
            <a:r>
              <a:rPr lang="en-GB" i="1" dirty="0" smtClean="0"/>
              <a:t> or </a:t>
            </a:r>
            <a:r>
              <a:rPr lang="en-GB" b="1" i="1" dirty="0" smtClean="0"/>
              <a:t>Negative</a:t>
            </a:r>
            <a:endParaRPr lang="en-GB" i="1" dirty="0" smtClean="0"/>
          </a:p>
          <a:p>
            <a:pPr marL="0" indent="0">
              <a:buNone/>
            </a:pPr>
            <a:r>
              <a:rPr lang="en-GB" b="1" i="1" dirty="0"/>
              <a:t> </a:t>
            </a:r>
            <a:r>
              <a:rPr lang="en-GB" b="1" i="1" dirty="0" smtClean="0"/>
              <a:t>- </a:t>
            </a:r>
            <a:r>
              <a:rPr lang="en-GB" i="1" dirty="0" smtClean="0"/>
              <a:t>About </a:t>
            </a:r>
            <a:r>
              <a:rPr lang="en-GB" b="1" i="1" dirty="0" smtClean="0"/>
              <a:t>Content (what was said)</a:t>
            </a:r>
            <a:r>
              <a:rPr lang="en-GB" i="1" dirty="0" smtClean="0"/>
              <a:t> or </a:t>
            </a:r>
            <a:r>
              <a:rPr lang="en-GB" b="1" i="1" dirty="0" smtClean="0"/>
              <a:t>Presentation (how it was said)</a:t>
            </a:r>
            <a:endParaRPr lang="en-GB" b="1" i="1" dirty="0"/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i="1" dirty="0" smtClean="0"/>
              <a:t>Place answers in </a:t>
            </a:r>
            <a:r>
              <a:rPr lang="en-GB" i="1" dirty="0" err="1" smtClean="0"/>
              <a:t>Etherpad</a:t>
            </a:r>
            <a:r>
              <a:rPr lang="en-GB" i="1" dirty="0" smtClean="0"/>
              <a:t>:</a:t>
            </a:r>
          </a:p>
          <a:p>
            <a:r>
              <a:rPr lang="en-GB" i="1" dirty="0" smtClean="0">
                <a:hlinkClick r:id="rId4"/>
              </a:rPr>
              <a:t>http</a:t>
            </a:r>
            <a:r>
              <a:rPr lang="en-GB" i="1" dirty="0">
                <a:hlinkClick r:id="rId4"/>
              </a:rPr>
              <a:t>://</a:t>
            </a:r>
            <a:r>
              <a:rPr lang="en-GB" i="1" dirty="0" smtClean="0">
                <a:hlinkClick r:id="rId4"/>
              </a:rPr>
              <a:t>bit.ly/ITMet2016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61921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667117" cy="514116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b="1" i="1" dirty="0" smtClean="0"/>
              <a:t>Split into groups</a:t>
            </a:r>
            <a:r>
              <a:rPr lang="en-GB" i="1" dirty="0" smtClean="0"/>
              <a:t> of three.</a:t>
            </a:r>
          </a:p>
          <a:p>
            <a:pPr marL="0" indent="0">
              <a:buNone/>
            </a:pPr>
            <a:r>
              <a:rPr lang="en-GB" i="1" dirty="0" smtClean="0"/>
              <a:t>Have each person </a:t>
            </a:r>
            <a:r>
              <a:rPr lang="en-GB" b="1" i="1" dirty="0" smtClean="0"/>
              <a:t>introduce themselves</a:t>
            </a:r>
            <a:r>
              <a:rPr lang="en-GB" i="1" dirty="0" smtClean="0"/>
              <a:t>, then within 90 seconds (only!) </a:t>
            </a:r>
            <a:r>
              <a:rPr lang="en-GB" b="1" i="1" dirty="0" smtClean="0"/>
              <a:t>explain key ideas from Carpentry lesson episode</a:t>
            </a:r>
            <a:r>
              <a:rPr lang="en-GB" i="1" dirty="0" smtClean="0"/>
              <a:t> they chose before start of course to another person in group whilst </a:t>
            </a:r>
            <a:r>
              <a:rPr lang="en-GB" b="1" i="1" dirty="0" smtClean="0"/>
              <a:t>third person records it</a:t>
            </a:r>
            <a:r>
              <a:rPr lang="en-GB" i="1" dirty="0" smtClean="0"/>
              <a:t> (video and audio) using cell phone or similar device.</a:t>
            </a:r>
          </a:p>
          <a:p>
            <a:pPr marL="0" indent="0">
              <a:buNone/>
            </a:pPr>
            <a:r>
              <a:rPr lang="en-GB" b="1" i="1" dirty="0" smtClean="0"/>
              <a:t>Rotate roles</a:t>
            </a:r>
            <a:r>
              <a:rPr lang="en-GB" i="1" dirty="0" smtClean="0"/>
              <a:t> when finished.</a:t>
            </a:r>
          </a:p>
          <a:p>
            <a:pPr marL="0" indent="0">
              <a:buNone/>
            </a:pPr>
            <a:r>
              <a:rPr lang="en-GB" i="1" dirty="0" smtClean="0"/>
              <a:t>When all complete, </a:t>
            </a:r>
            <a:r>
              <a:rPr lang="en-GB" b="1" i="1" dirty="0" smtClean="0"/>
              <a:t>watch all videos as group</a:t>
            </a:r>
            <a:r>
              <a:rPr lang="en-GB" i="1" dirty="0" smtClean="0"/>
              <a:t>. Everyone </a:t>
            </a:r>
            <a:r>
              <a:rPr lang="en-GB" b="1" i="1" dirty="0" smtClean="0"/>
              <a:t>gives feedback</a:t>
            </a:r>
            <a:r>
              <a:rPr lang="en-GB" i="1" dirty="0" smtClean="0"/>
              <a:t> on all three videos (including yourself!)</a:t>
            </a:r>
          </a:p>
          <a:p>
            <a:pPr marL="0" indent="0">
              <a:buNone/>
            </a:pPr>
            <a:endParaRPr lang="en-GB" i="1" dirty="0" smtClean="0"/>
          </a:p>
          <a:p>
            <a:pPr marL="0" indent="0">
              <a:buNone/>
            </a:pPr>
            <a:r>
              <a:rPr lang="en-GB" i="1" dirty="0" smtClean="0"/>
              <a:t>When all feedback done, </a:t>
            </a:r>
            <a:r>
              <a:rPr lang="en-GB" b="1" i="1" dirty="0" smtClean="0"/>
              <a:t>place everyone’s feedback</a:t>
            </a:r>
            <a:r>
              <a:rPr lang="en-GB" i="1" dirty="0" smtClean="0"/>
              <a:t> about you </a:t>
            </a:r>
            <a:r>
              <a:rPr lang="en-GB" b="1" i="1" dirty="0" smtClean="0"/>
              <a:t>in </a:t>
            </a:r>
            <a:r>
              <a:rPr lang="en-GB" b="1" i="1" dirty="0" err="1" smtClean="0"/>
              <a:t>Etherpad</a:t>
            </a:r>
            <a:r>
              <a:rPr lang="en-GB" i="1" dirty="0" smtClean="0"/>
              <a:t>:</a:t>
            </a:r>
          </a:p>
          <a:p>
            <a:r>
              <a:rPr lang="en-GB" i="1" dirty="0" smtClean="0">
                <a:hlinkClick r:id="rId3"/>
              </a:rPr>
              <a:t>http</a:t>
            </a:r>
            <a:r>
              <a:rPr lang="en-GB" i="1" dirty="0">
                <a:hlinkClick r:id="rId3"/>
              </a:rPr>
              <a:t>://</a:t>
            </a:r>
            <a:r>
              <a:rPr lang="en-GB" i="1" dirty="0" smtClean="0">
                <a:hlinkClick r:id="rId3"/>
              </a:rPr>
              <a:t>bit.ly/ITMet2016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65961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On Stage!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6218845" cy="4457092"/>
          </a:xfrm>
        </p:spPr>
        <p:txBody>
          <a:bodyPr>
            <a:normAutofit/>
          </a:bodyPr>
          <a:lstStyle/>
          <a:p>
            <a:r>
              <a:rPr lang="en-GB" dirty="0" smtClean="0"/>
              <a:t>Everyone has nervous habits!</a:t>
            </a:r>
          </a:p>
          <a:p>
            <a:pPr lvl="1"/>
            <a:r>
              <a:rPr lang="en-GB" dirty="0" smtClean="0"/>
              <a:t>“Mickey Mouse” effect</a:t>
            </a:r>
          </a:p>
          <a:p>
            <a:pPr lvl="1"/>
            <a:r>
              <a:rPr lang="en-GB" dirty="0" smtClean="0"/>
              <a:t>Identify and control</a:t>
            </a:r>
          </a:p>
          <a:p>
            <a:endParaRPr lang="en-GB" dirty="0"/>
          </a:p>
          <a:p>
            <a:r>
              <a:rPr lang="en-GB" dirty="0" smtClean="0"/>
              <a:t>Everyone has their strengths!</a:t>
            </a:r>
          </a:p>
          <a:p>
            <a:pPr lvl="1"/>
            <a:r>
              <a:rPr lang="en-GB" dirty="0" smtClean="0"/>
              <a:t>Musicians often very different</a:t>
            </a:r>
          </a:p>
          <a:p>
            <a:pPr lvl="1"/>
            <a:r>
              <a:rPr lang="en-GB" dirty="0" smtClean="0"/>
              <a:t>No different for other teachers</a:t>
            </a:r>
          </a:p>
          <a:p>
            <a:pPr lvl="1"/>
            <a:r>
              <a:rPr lang="en-GB" dirty="0" smtClean="0"/>
              <a:t>Play to your strengths!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6236" y="1628800"/>
            <a:ext cx="1961058" cy="23328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6057292"/>
            <a:ext cx="9144000" cy="533673"/>
          </a:xfrm>
          <a:prstGeom prst="rect">
            <a:avLst/>
          </a:prstGeom>
          <a:solidFill>
            <a:srgbClr val="EDF5FF"/>
          </a:solidFill>
        </p:spPr>
        <p:txBody>
          <a:bodyPr wrap="square" anchor="ctr">
            <a:noAutofit/>
          </a:bodyPr>
          <a:lstStyle/>
          <a:p>
            <a:pPr algn="ctr"/>
            <a:r>
              <a:rPr lang="en-GB" sz="2400" b="1" i="1" dirty="0"/>
              <a:t>Just as important to identify strengths as weaknesses!</a:t>
            </a:r>
          </a:p>
        </p:txBody>
      </p:sp>
    </p:spTree>
    <p:extLst>
      <p:ext uri="{BB962C8B-B14F-4D97-AF65-F5344CB8AC3E}">
        <p14:creationId xmlns:p14="http://schemas.microsoft.com/office/powerpoint/2010/main" val="79347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87063</TotalTime>
  <Words>958</Words>
  <Application>Microsoft Macintosh PowerPoint</Application>
  <PresentationFormat>On-screen Show (4:3)</PresentationFormat>
  <Paragraphs>155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Courier</vt:lpstr>
      <vt:lpstr>MS PGothic</vt:lpstr>
      <vt:lpstr>Wingdings</vt:lpstr>
      <vt:lpstr>Arial</vt:lpstr>
      <vt:lpstr>Office Theme</vt:lpstr>
      <vt:lpstr>PowerPoint Presentation</vt:lpstr>
      <vt:lpstr>How do Teachers Improve?</vt:lpstr>
      <vt:lpstr>or… ‘Jugyokenkyu’</vt:lpstr>
      <vt:lpstr>Akihiko Takahashi visits the States</vt:lpstr>
      <vt:lpstr>Jugyokenkyu in Practice</vt:lpstr>
      <vt:lpstr>Other disciplines</vt:lpstr>
      <vt:lpstr>Exercise</vt:lpstr>
      <vt:lpstr>Exercise</vt:lpstr>
      <vt:lpstr>On Stage!</vt:lpstr>
      <vt:lpstr>Feedback</vt:lpstr>
      <vt:lpstr>Set the Stage for Receiving Feedback – Some Tips</vt:lpstr>
      <vt:lpstr>Exercise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Steve Crouch</dc:creator>
  <cp:lastModifiedBy>Steve Crouch</cp:lastModifiedBy>
  <cp:revision>1609</cp:revision>
  <dcterms:created xsi:type="dcterms:W3CDTF">2012-08-09T11:11:09Z</dcterms:created>
  <dcterms:modified xsi:type="dcterms:W3CDTF">2016-11-29T14:16:40Z</dcterms:modified>
</cp:coreProperties>
</file>

<file path=docProps/thumbnail.jpeg>
</file>